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notesSlides/notesSlide3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1" r:id="rId2"/>
    <p:sldId id="302" r:id="rId3"/>
    <p:sldId id="257" r:id="rId4"/>
    <p:sldId id="258" r:id="rId5"/>
    <p:sldId id="259" r:id="rId6"/>
    <p:sldId id="260" r:id="rId7"/>
    <p:sldId id="261" r:id="rId8"/>
    <p:sldId id="303" r:id="rId9"/>
    <p:sldId id="285" r:id="rId10"/>
    <p:sldId id="286" r:id="rId11"/>
    <p:sldId id="287" r:id="rId12"/>
    <p:sldId id="268" r:id="rId13"/>
    <p:sldId id="288" r:id="rId14"/>
    <p:sldId id="290" r:id="rId15"/>
    <p:sldId id="274" r:id="rId16"/>
    <p:sldId id="269" r:id="rId17"/>
    <p:sldId id="270" r:id="rId18"/>
    <p:sldId id="289" r:id="rId19"/>
    <p:sldId id="291" r:id="rId20"/>
    <p:sldId id="276" r:id="rId21"/>
    <p:sldId id="293" r:id="rId22"/>
    <p:sldId id="277" r:id="rId23"/>
    <p:sldId id="295" r:id="rId24"/>
    <p:sldId id="296" r:id="rId25"/>
    <p:sldId id="297" r:id="rId26"/>
    <p:sldId id="298" r:id="rId27"/>
    <p:sldId id="304" r:id="rId28"/>
    <p:sldId id="299" r:id="rId29"/>
    <p:sldId id="280" r:id="rId30"/>
    <p:sldId id="281" r:id="rId31"/>
    <p:sldId id="282" r:id="rId32"/>
    <p:sldId id="300" r:id="rId33"/>
    <p:sldId id="28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3" d="100"/>
          <a:sy n="43" d="100"/>
        </p:scale>
        <p:origin x="-12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plotArea>
      <c:layout/>
      <c:lineChart>
        <c:grouping val="standard"/>
        <c:ser>
          <c:idx val="0"/>
          <c:order val="0"/>
          <c:tx>
            <c:strRef>
              <c:f>Sheet1!$B$1</c:f>
              <c:strCache>
                <c:ptCount val="1"/>
                <c:pt idx="0">
                  <c:v>Series 1</c:v>
                </c:pt>
              </c:strCache>
            </c:strRef>
          </c:tx>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c:v>
                </c:pt>
              </c:numCache>
            </c:numRef>
          </c:val>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3</c:v>
                </c:pt>
                <c:pt idx="2">
                  <c:v>1.8</c:v>
                </c:pt>
                <c:pt idx="3">
                  <c:v>1.6</c:v>
                </c:pt>
              </c:numCache>
            </c:numRef>
          </c:val>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2</c:v>
                </c:pt>
              </c:numCache>
            </c:numRef>
          </c:val>
        </c:ser>
        <c:marker val="1"/>
        <c:axId val="85680512"/>
        <c:axId val="85682048"/>
      </c:lineChart>
      <c:catAx>
        <c:axId val="85680512"/>
        <c:scaling>
          <c:orientation val="minMax"/>
        </c:scaling>
        <c:axPos val="b"/>
        <c:tickLblPos val="nextTo"/>
        <c:txPr>
          <a:bodyPr/>
          <a:lstStyle/>
          <a:p>
            <a:pPr>
              <a:defRPr lang="en-US"/>
            </a:pPr>
            <a:endParaRPr lang="zh-CN"/>
          </a:p>
        </c:txPr>
        <c:crossAx val="85682048"/>
        <c:crosses val="autoZero"/>
        <c:auto val="1"/>
        <c:lblAlgn val="ctr"/>
        <c:lblOffset val="100"/>
      </c:catAx>
      <c:valAx>
        <c:axId val="85682048"/>
        <c:scaling>
          <c:orientation val="minMax"/>
        </c:scaling>
        <c:axPos val="l"/>
        <c:majorGridlines/>
        <c:numFmt formatCode="General" sourceLinked="1"/>
        <c:tickLblPos val="nextTo"/>
        <c:txPr>
          <a:bodyPr/>
          <a:lstStyle/>
          <a:p>
            <a:pPr>
              <a:defRPr lang="en-US"/>
            </a:pPr>
            <a:endParaRPr lang="zh-CN"/>
          </a:p>
        </c:txPr>
        <c:crossAx val="85680512"/>
        <c:crosses val="autoZero"/>
        <c:crossBetween val="between"/>
      </c:valAx>
    </c:plotArea>
    <c:legend>
      <c:legendPos val="r"/>
      <c:layout/>
      <c:txPr>
        <a:bodyPr/>
        <a:lstStyle/>
        <a:p>
          <a:pPr>
            <a:defRPr lang="en-US"/>
          </a:pPr>
          <a:endParaRPr lang="zh-CN"/>
        </a:p>
      </c:txPr>
    </c:legend>
    <c:plotVisOnly val="1"/>
  </c:chart>
  <c:txPr>
    <a:bodyPr/>
    <a:lstStyle/>
    <a:p>
      <a:pPr>
        <a:defRPr sz="1800"/>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lineChart>
        <c:grouping val="stacked"/>
        <c:ser>
          <c:idx val="0"/>
          <c:order val="0"/>
          <c:tx>
            <c:strRef>
              <c:f>Sheet1!$B$1</c:f>
              <c:strCache>
                <c:ptCount val="1"/>
                <c:pt idx="0">
                  <c:v>Series 1</c:v>
                </c:pt>
              </c:strCache>
            </c:strRef>
          </c:tx>
          <c:marker>
            <c:symbol val="none"/>
          </c:marker>
          <c:cat>
            <c:strRef>
              <c:f>Sheet1!$A$2:$A$5</c:f>
              <c:strCache>
                <c:ptCount val="4"/>
                <c:pt idx="0">
                  <c:v>start</c:v>
                </c:pt>
                <c:pt idx="1">
                  <c:v>of the</c:v>
                </c:pt>
                <c:pt idx="2">
                  <c:v>market</c:v>
                </c:pt>
                <c:pt idx="3">
                  <c:v>rise</c:v>
                </c:pt>
              </c:strCache>
            </c:strRef>
          </c:cat>
          <c:val>
            <c:numRef>
              <c:f>Sheet1!$B$2:$B$5</c:f>
              <c:numCache>
                <c:formatCode>General</c:formatCode>
                <c:ptCount val="4"/>
              </c:numCache>
            </c:numRef>
          </c:val>
        </c:ser>
        <c:ser>
          <c:idx val="1"/>
          <c:order val="1"/>
          <c:tx>
            <c:strRef>
              <c:f>Sheet1!$C$1</c:f>
              <c:strCache>
                <c:ptCount val="1"/>
                <c:pt idx="0">
                  <c:v>Series 2</c:v>
                </c:pt>
              </c:strCache>
            </c:strRef>
          </c:tx>
          <c:marker>
            <c:symbol val="none"/>
          </c:marker>
          <c:cat>
            <c:strRef>
              <c:f>Sheet1!$A$2:$A$5</c:f>
              <c:strCache>
                <c:ptCount val="4"/>
                <c:pt idx="0">
                  <c:v>start</c:v>
                </c:pt>
                <c:pt idx="1">
                  <c:v>of the</c:v>
                </c:pt>
                <c:pt idx="2">
                  <c:v>market</c:v>
                </c:pt>
                <c:pt idx="3">
                  <c:v>rise</c:v>
                </c:pt>
              </c:strCache>
            </c:strRef>
          </c:cat>
          <c:val>
            <c:numRef>
              <c:f>Sheet1!$C$2:$C$5</c:f>
              <c:numCache>
                <c:formatCode>General</c:formatCode>
                <c:ptCount val="4"/>
              </c:numCache>
            </c:numRef>
          </c:val>
        </c:ser>
        <c:ser>
          <c:idx val="2"/>
          <c:order val="2"/>
          <c:tx>
            <c:strRef>
              <c:f>Sheet1!$D$1</c:f>
              <c:strCache>
                <c:ptCount val="1"/>
                <c:pt idx="0">
                  <c:v>Series 3</c:v>
                </c:pt>
              </c:strCache>
            </c:strRef>
          </c:tx>
          <c:marker>
            <c:symbol val="none"/>
          </c:marker>
          <c:cat>
            <c:strRef>
              <c:f>Sheet1!$A$2:$A$5</c:f>
              <c:strCache>
                <c:ptCount val="4"/>
                <c:pt idx="0">
                  <c:v>start</c:v>
                </c:pt>
                <c:pt idx="1">
                  <c:v>of the</c:v>
                </c:pt>
                <c:pt idx="2">
                  <c:v>market</c:v>
                </c:pt>
                <c:pt idx="3">
                  <c:v>rise</c:v>
                </c:pt>
              </c:strCache>
            </c:strRef>
          </c:cat>
          <c:val>
            <c:numRef>
              <c:f>Sheet1!$D$2:$D$5</c:f>
              <c:numCache>
                <c:formatCode>General</c:formatCode>
                <c:ptCount val="4"/>
                <c:pt idx="0">
                  <c:v>1</c:v>
                </c:pt>
                <c:pt idx="1">
                  <c:v>2</c:v>
                </c:pt>
                <c:pt idx="2">
                  <c:v>3</c:v>
                </c:pt>
                <c:pt idx="3">
                  <c:v>5</c:v>
                </c:pt>
              </c:numCache>
            </c:numRef>
          </c:val>
        </c:ser>
        <c:marker val="1"/>
        <c:axId val="84300544"/>
        <c:axId val="84302080"/>
      </c:lineChart>
      <c:catAx>
        <c:axId val="84300544"/>
        <c:scaling>
          <c:orientation val="minMax"/>
        </c:scaling>
        <c:axPos val="b"/>
        <c:majorTickMark val="none"/>
        <c:tickLblPos val="nextTo"/>
        <c:txPr>
          <a:bodyPr/>
          <a:lstStyle/>
          <a:p>
            <a:pPr>
              <a:defRPr lang="en-US"/>
            </a:pPr>
            <a:endParaRPr lang="zh-CN"/>
          </a:p>
        </c:txPr>
        <c:crossAx val="84302080"/>
        <c:crosses val="autoZero"/>
        <c:auto val="1"/>
        <c:lblAlgn val="ctr"/>
        <c:lblOffset val="100"/>
      </c:catAx>
      <c:valAx>
        <c:axId val="84302080"/>
        <c:scaling>
          <c:orientation val="minMax"/>
        </c:scaling>
        <c:axPos val="l"/>
        <c:numFmt formatCode="General" sourceLinked="1"/>
        <c:majorTickMark val="none"/>
        <c:tickLblPos val="nextTo"/>
        <c:txPr>
          <a:bodyPr/>
          <a:lstStyle/>
          <a:p>
            <a:pPr>
              <a:defRPr lang="en-US"/>
            </a:pPr>
            <a:endParaRPr lang="zh-CN"/>
          </a:p>
        </c:txPr>
        <c:crossAx val="84300544"/>
        <c:crosses val="autoZero"/>
        <c:crossBetween val="between"/>
      </c:valAx>
    </c:plotArea>
    <c:legend>
      <c:legendPos val="b"/>
      <c:layout/>
      <c:txPr>
        <a:bodyPr/>
        <a:lstStyle/>
        <a:p>
          <a:pPr>
            <a:defRPr lang="en-US"/>
          </a:pPr>
          <a:endParaRPr lang="zh-CN"/>
        </a:p>
      </c:txPr>
    </c:legend>
    <c:plotVisOnly val="1"/>
  </c:chart>
  <c:txPr>
    <a:bodyPr/>
    <a:lstStyle/>
    <a:p>
      <a:pPr>
        <a:defRPr sz="1800"/>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plotArea>
      <c:layout/>
      <c:lineChart>
        <c:grouping val="stacked"/>
        <c:ser>
          <c:idx val="0"/>
          <c:order val="0"/>
          <c:tx>
            <c:strRef>
              <c:f>Sheet1!$B$1</c:f>
              <c:strCache>
                <c:ptCount val="1"/>
                <c:pt idx="0">
                  <c:v>Series 1</c:v>
                </c:pt>
              </c:strCache>
            </c:strRef>
          </c:tx>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numCache>
            </c:numRef>
          </c:val>
        </c:ser>
        <c:ser>
          <c:idx val="1"/>
          <c:order val="1"/>
          <c:tx>
            <c:strRef>
              <c:f>Sheet1!$C$1</c:f>
              <c:strCache>
                <c:ptCount val="1"/>
                <c:pt idx="0">
                  <c:v>Series 2</c:v>
                </c:pt>
              </c:strCache>
            </c:strRef>
          </c:tx>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numCache>
            </c:numRef>
          </c:val>
        </c:ser>
        <c:ser>
          <c:idx val="2"/>
          <c:order val="2"/>
          <c:tx>
            <c:strRef>
              <c:f>Sheet1!$D$1</c:f>
              <c:strCache>
                <c:ptCount val="1"/>
                <c:pt idx="0">
                  <c:v>Series 3</c:v>
                </c:pt>
              </c:strCache>
            </c:strRef>
          </c:tx>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1.4</c:v>
                </c:pt>
                <c:pt idx="1">
                  <c:v>2.2999999999999998</c:v>
                </c:pt>
                <c:pt idx="2">
                  <c:v>2.2999999999999998</c:v>
                </c:pt>
                <c:pt idx="3">
                  <c:v>2.7</c:v>
                </c:pt>
              </c:numCache>
            </c:numRef>
          </c:val>
        </c:ser>
        <c:marker val="1"/>
        <c:axId val="89928064"/>
        <c:axId val="89929600"/>
      </c:lineChart>
      <c:catAx>
        <c:axId val="89928064"/>
        <c:scaling>
          <c:orientation val="minMax"/>
        </c:scaling>
        <c:axPos val="b"/>
        <c:tickLblPos val="nextTo"/>
        <c:txPr>
          <a:bodyPr/>
          <a:lstStyle/>
          <a:p>
            <a:pPr>
              <a:defRPr lang="en-US"/>
            </a:pPr>
            <a:endParaRPr lang="zh-CN"/>
          </a:p>
        </c:txPr>
        <c:crossAx val="89929600"/>
        <c:crosses val="autoZero"/>
        <c:auto val="1"/>
        <c:lblAlgn val="ctr"/>
        <c:lblOffset val="100"/>
      </c:catAx>
      <c:valAx>
        <c:axId val="89929600"/>
        <c:scaling>
          <c:orientation val="minMax"/>
        </c:scaling>
        <c:axPos val="l"/>
        <c:majorGridlines/>
        <c:numFmt formatCode="General" sourceLinked="1"/>
        <c:tickLblPos val="nextTo"/>
        <c:txPr>
          <a:bodyPr/>
          <a:lstStyle/>
          <a:p>
            <a:pPr>
              <a:defRPr lang="en-US"/>
            </a:pPr>
            <a:endParaRPr lang="zh-CN"/>
          </a:p>
        </c:txPr>
        <c:crossAx val="89928064"/>
        <c:crosses val="autoZero"/>
        <c:crossBetween val="between"/>
      </c:valAx>
    </c:plotArea>
    <c:legend>
      <c:legendPos val="r"/>
      <c:layout/>
      <c:txPr>
        <a:bodyPr/>
        <a:lstStyle/>
        <a:p>
          <a:pPr>
            <a:defRPr lang="en-US"/>
          </a:pPr>
          <a:endParaRPr lang="zh-CN"/>
        </a:p>
      </c:txPr>
    </c:legend>
    <c:plotVisOnly val="1"/>
  </c:chart>
  <c:txPr>
    <a:bodyPr/>
    <a:lstStyle/>
    <a:p>
      <a:pPr>
        <a:defRPr sz="1800"/>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hart>
    <c:plotArea>
      <c:layout/>
      <c:lineChart>
        <c:grouping val="stacked"/>
        <c:ser>
          <c:idx val="0"/>
          <c:order val="0"/>
          <c:tx>
            <c:strRef>
              <c:f>Sheet1!$B$1</c:f>
              <c:strCache>
                <c:ptCount val="1"/>
                <c:pt idx="0">
                  <c:v>Series 1</c:v>
                </c:pt>
              </c:strCache>
            </c:strRef>
          </c:tx>
          <c:marker>
            <c:symbol val="none"/>
          </c:marker>
          <c:cat>
            <c:strRef>
              <c:f>Sheet1!$A$2:$A$3</c:f>
              <c:strCache>
                <c:ptCount val="2"/>
                <c:pt idx="0">
                  <c:v>Prices Retreat</c:v>
                </c:pt>
                <c:pt idx="1">
                  <c:v>Buying Opportunities</c:v>
                </c:pt>
              </c:strCache>
            </c:strRef>
          </c:cat>
          <c:val>
            <c:numRef>
              <c:f>Sheet1!$B$2:$B$3</c:f>
              <c:numCache>
                <c:formatCode>General</c:formatCode>
                <c:ptCount val="2"/>
                <c:pt idx="0">
                  <c:v>4.3</c:v>
                </c:pt>
                <c:pt idx="1">
                  <c:v>2.5</c:v>
                </c:pt>
              </c:numCache>
            </c:numRef>
          </c:val>
        </c:ser>
        <c:ser>
          <c:idx val="1"/>
          <c:order val="1"/>
          <c:tx>
            <c:strRef>
              <c:f>Sheet1!$C$1</c:f>
              <c:strCache>
                <c:ptCount val="1"/>
                <c:pt idx="0">
                  <c:v>Series 2</c:v>
                </c:pt>
              </c:strCache>
            </c:strRef>
          </c:tx>
          <c:marker>
            <c:symbol val="none"/>
          </c:marker>
          <c:cat>
            <c:strRef>
              <c:f>Sheet1!$A$2:$A$3</c:f>
              <c:strCache>
                <c:ptCount val="2"/>
                <c:pt idx="0">
                  <c:v>Prices Retreat</c:v>
                </c:pt>
                <c:pt idx="1">
                  <c:v>Buying Opportunities</c:v>
                </c:pt>
              </c:strCache>
            </c:strRef>
          </c:cat>
          <c:val>
            <c:numRef>
              <c:f>Sheet1!$C$2:$C$3</c:f>
              <c:numCache>
                <c:formatCode>General</c:formatCode>
                <c:ptCount val="2"/>
              </c:numCache>
            </c:numRef>
          </c:val>
        </c:ser>
        <c:ser>
          <c:idx val="2"/>
          <c:order val="2"/>
          <c:tx>
            <c:strRef>
              <c:f>Sheet1!$D$1</c:f>
              <c:strCache>
                <c:ptCount val="1"/>
                <c:pt idx="0">
                  <c:v>Series 3</c:v>
                </c:pt>
              </c:strCache>
            </c:strRef>
          </c:tx>
          <c:marker>
            <c:symbol val="none"/>
          </c:marker>
          <c:cat>
            <c:strRef>
              <c:f>Sheet1!$A$2:$A$3</c:f>
              <c:strCache>
                <c:ptCount val="2"/>
                <c:pt idx="0">
                  <c:v>Prices Retreat</c:v>
                </c:pt>
                <c:pt idx="1">
                  <c:v>Buying Opportunities</c:v>
                </c:pt>
              </c:strCache>
            </c:strRef>
          </c:cat>
          <c:val>
            <c:numRef>
              <c:f>Sheet1!$D$2:$D$3</c:f>
              <c:numCache>
                <c:formatCode>General</c:formatCode>
                <c:ptCount val="2"/>
              </c:numCache>
            </c:numRef>
          </c:val>
        </c:ser>
        <c:marker val="1"/>
        <c:axId val="89996672"/>
        <c:axId val="90002560"/>
      </c:lineChart>
      <c:catAx>
        <c:axId val="89996672"/>
        <c:scaling>
          <c:orientation val="minMax"/>
        </c:scaling>
        <c:axPos val="b"/>
        <c:tickLblPos val="nextTo"/>
        <c:txPr>
          <a:bodyPr/>
          <a:lstStyle/>
          <a:p>
            <a:pPr>
              <a:defRPr lang="en-US"/>
            </a:pPr>
            <a:endParaRPr lang="zh-CN"/>
          </a:p>
        </c:txPr>
        <c:crossAx val="90002560"/>
        <c:crosses val="autoZero"/>
        <c:auto val="1"/>
        <c:lblAlgn val="ctr"/>
        <c:lblOffset val="100"/>
      </c:catAx>
      <c:valAx>
        <c:axId val="90002560"/>
        <c:scaling>
          <c:orientation val="minMax"/>
        </c:scaling>
        <c:axPos val="l"/>
        <c:majorGridlines/>
        <c:numFmt formatCode="General" sourceLinked="1"/>
        <c:tickLblPos val="nextTo"/>
        <c:txPr>
          <a:bodyPr/>
          <a:lstStyle/>
          <a:p>
            <a:pPr>
              <a:defRPr lang="en-US"/>
            </a:pPr>
            <a:endParaRPr lang="zh-CN"/>
          </a:p>
        </c:txPr>
        <c:crossAx val="89996672"/>
        <c:crosses val="autoZero"/>
        <c:crossBetween val="between"/>
      </c:valAx>
    </c:plotArea>
    <c:legend>
      <c:legendPos val="r"/>
      <c:layout/>
      <c:txPr>
        <a:bodyPr/>
        <a:lstStyle/>
        <a:p>
          <a:pPr>
            <a:defRPr lang="en-US"/>
          </a:pPr>
          <a:endParaRPr lang="zh-CN"/>
        </a:p>
      </c:txPr>
    </c:legend>
    <c:plotVisOnly val="1"/>
  </c:chart>
  <c:txPr>
    <a:bodyPr/>
    <a:lstStyle/>
    <a:p>
      <a:pPr>
        <a:defRPr sz="1800"/>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chart>
    <c:plotArea>
      <c:layout/>
      <c:lineChart>
        <c:grouping val="standard"/>
        <c:ser>
          <c:idx val="0"/>
          <c:order val="0"/>
          <c:tx>
            <c:strRef>
              <c:f>Sheet1!$B$1</c:f>
              <c:strCache>
                <c:ptCount val="1"/>
                <c:pt idx="0">
                  <c:v>Series 1</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Sheet1!$B$2:$B$10</c:f>
              <c:numCache>
                <c:formatCode>General</c:formatCode>
                <c:ptCount val="9"/>
                <c:pt idx="0">
                  <c:v>1</c:v>
                </c:pt>
                <c:pt idx="1">
                  <c:v>1.7</c:v>
                </c:pt>
                <c:pt idx="2">
                  <c:v>1.7</c:v>
                </c:pt>
                <c:pt idx="3">
                  <c:v>2.25</c:v>
                </c:pt>
                <c:pt idx="4">
                  <c:v>1.8</c:v>
                </c:pt>
                <c:pt idx="5">
                  <c:v>1.9000000000000001</c:v>
                </c:pt>
                <c:pt idx="6">
                  <c:v>2.2000000000000002</c:v>
                </c:pt>
                <c:pt idx="7">
                  <c:v>2.2999999999999998</c:v>
                </c:pt>
                <c:pt idx="8">
                  <c:v>2.4499999999999997</c:v>
                </c:pt>
              </c:numCache>
            </c:numRef>
          </c:val>
        </c:ser>
        <c:ser>
          <c:idx val="1"/>
          <c:order val="1"/>
          <c:tx>
            <c:strRef>
              <c:f>Sheet1!$C$1</c:f>
              <c:strCache>
                <c:ptCount val="1"/>
                <c:pt idx="0">
                  <c:v>Series 2</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Sheet1!$C$2:$C$10</c:f>
              <c:numCache>
                <c:formatCode>General</c:formatCode>
                <c:ptCount val="9"/>
              </c:numCache>
            </c:numRef>
          </c:val>
        </c:ser>
        <c:ser>
          <c:idx val="2"/>
          <c:order val="2"/>
          <c:tx>
            <c:strRef>
              <c:f>Sheet1!$D$1</c:f>
              <c:strCache>
                <c:ptCount val="1"/>
                <c:pt idx="0">
                  <c:v>Series 3</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Sheet1!$D$2:$D$10</c:f>
              <c:numCache>
                <c:formatCode>General</c:formatCode>
                <c:ptCount val="9"/>
              </c:numCache>
            </c:numRef>
          </c:val>
        </c:ser>
        <c:ser>
          <c:idx val="3"/>
          <c:order val="3"/>
          <c:tx>
            <c:strRef>
              <c:f>Sheet1!$E$1</c:f>
              <c:strCache>
                <c:ptCount val="1"/>
                <c:pt idx="0">
                  <c:v>series 4</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Sheet1!$E$2:$E$10</c:f>
              <c:numCache>
                <c:formatCode>General</c:formatCode>
                <c:ptCount val="9"/>
              </c:numCache>
            </c:numRef>
          </c:val>
        </c:ser>
        <c:marker val="1"/>
        <c:axId val="90156416"/>
        <c:axId val="90166400"/>
      </c:lineChart>
      <c:catAx>
        <c:axId val="90156416"/>
        <c:scaling>
          <c:orientation val="minMax"/>
        </c:scaling>
        <c:axPos val="b"/>
        <c:tickLblPos val="nextTo"/>
        <c:txPr>
          <a:bodyPr/>
          <a:lstStyle/>
          <a:p>
            <a:pPr>
              <a:defRPr lang="en-US"/>
            </a:pPr>
            <a:endParaRPr lang="zh-CN"/>
          </a:p>
        </c:txPr>
        <c:crossAx val="90166400"/>
        <c:crosses val="autoZero"/>
        <c:auto val="1"/>
        <c:lblAlgn val="ctr"/>
        <c:lblOffset val="100"/>
      </c:catAx>
      <c:valAx>
        <c:axId val="90166400"/>
        <c:scaling>
          <c:orientation val="minMax"/>
        </c:scaling>
        <c:axPos val="l"/>
        <c:majorGridlines/>
        <c:numFmt formatCode="General" sourceLinked="1"/>
        <c:tickLblPos val="nextTo"/>
        <c:txPr>
          <a:bodyPr/>
          <a:lstStyle/>
          <a:p>
            <a:pPr>
              <a:defRPr lang="en-US"/>
            </a:pPr>
            <a:endParaRPr lang="zh-CN"/>
          </a:p>
        </c:txPr>
        <c:crossAx val="90156416"/>
        <c:crosses val="autoZero"/>
        <c:crossBetween val="between"/>
      </c:valAx>
    </c:plotArea>
    <c:legend>
      <c:legendPos val="r"/>
      <c:layout/>
      <c:txPr>
        <a:bodyPr/>
        <a:lstStyle/>
        <a:p>
          <a:pPr>
            <a:defRPr lang="en-US"/>
          </a:pPr>
          <a:endParaRPr lang="zh-CN"/>
        </a:p>
      </c:txPr>
    </c:legend>
    <c:plotVisOnly val="1"/>
  </c:chart>
  <c:txPr>
    <a:bodyPr/>
    <a:lstStyle/>
    <a:p>
      <a:pPr>
        <a:defRPr sz="1800"/>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plotArea>
      <c:layout/>
      <c:lineChart>
        <c:grouping val="standard"/>
        <c:ser>
          <c:idx val="0"/>
          <c:order val="0"/>
          <c:tx>
            <c:strRef>
              <c:f>Sheet1!$B$1</c:f>
              <c:strCache>
                <c:ptCount val="1"/>
                <c:pt idx="0">
                  <c:v>Series 1</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Sheet1!$B$2:$B$10</c:f>
              <c:numCache>
                <c:formatCode>General</c:formatCode>
                <c:ptCount val="9"/>
                <c:pt idx="0">
                  <c:v>1</c:v>
                </c:pt>
                <c:pt idx="1">
                  <c:v>1.7</c:v>
                </c:pt>
                <c:pt idx="2">
                  <c:v>1.7</c:v>
                </c:pt>
                <c:pt idx="3">
                  <c:v>2.25</c:v>
                </c:pt>
                <c:pt idx="4">
                  <c:v>1.8</c:v>
                </c:pt>
                <c:pt idx="5">
                  <c:v>1.9000000000000001</c:v>
                </c:pt>
                <c:pt idx="6">
                  <c:v>2.2000000000000002</c:v>
                </c:pt>
                <c:pt idx="7">
                  <c:v>2.2999999999999998</c:v>
                </c:pt>
                <c:pt idx="8">
                  <c:v>2.4499999999999997</c:v>
                </c:pt>
              </c:numCache>
            </c:numRef>
          </c:val>
        </c:ser>
        <c:ser>
          <c:idx val="1"/>
          <c:order val="1"/>
          <c:tx>
            <c:strRef>
              <c:f>Sheet1!$C$1</c:f>
              <c:strCache>
                <c:ptCount val="1"/>
                <c:pt idx="0">
                  <c:v>Series 2</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Sheet1!$C$2:$C$10</c:f>
              <c:numCache>
                <c:formatCode>General</c:formatCode>
                <c:ptCount val="9"/>
              </c:numCache>
            </c:numRef>
          </c:val>
        </c:ser>
        <c:ser>
          <c:idx val="2"/>
          <c:order val="2"/>
          <c:tx>
            <c:strRef>
              <c:f>Sheet1!$D$1</c:f>
              <c:strCache>
                <c:ptCount val="1"/>
                <c:pt idx="0">
                  <c:v>Series 3</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Sheet1!$D$2:$D$10</c:f>
              <c:numCache>
                <c:formatCode>General</c:formatCode>
                <c:ptCount val="9"/>
              </c:numCache>
            </c:numRef>
          </c:val>
        </c:ser>
        <c:ser>
          <c:idx val="3"/>
          <c:order val="3"/>
          <c:tx>
            <c:strRef>
              <c:f>Sheet1!$E$1</c:f>
              <c:strCache>
                <c:ptCount val="1"/>
                <c:pt idx="0">
                  <c:v>series 4</c:v>
                </c:pt>
              </c:strCache>
            </c:strRef>
          </c:tx>
          <c:marker>
            <c:symbol val="none"/>
          </c:marker>
          <c:cat>
            <c:strRef>
              <c:f>Sheet1!$A$2:$A$10</c:f>
              <c:strCache>
                <c:ptCount val="9"/>
                <c:pt idx="0">
                  <c:v>too quick</c:v>
                </c:pt>
                <c:pt idx="1">
                  <c:v>Plateaus</c:v>
                </c:pt>
                <c:pt idx="2">
                  <c:v>increase</c:v>
                </c:pt>
                <c:pt idx="3">
                  <c:v>peak</c:v>
                </c:pt>
                <c:pt idx="4">
                  <c:v>decrease</c:v>
                </c:pt>
                <c:pt idx="5">
                  <c:v>stable</c:v>
                </c:pt>
                <c:pt idx="6">
                  <c:v>increase</c:v>
                </c:pt>
                <c:pt idx="7">
                  <c:v>increase</c:v>
                </c:pt>
                <c:pt idx="8">
                  <c:v>new high</c:v>
                </c:pt>
              </c:strCache>
            </c:strRef>
          </c:cat>
          <c:val>
            <c:numRef>
              <c:f>Sheet1!$E$2:$E$10</c:f>
              <c:numCache>
                <c:formatCode>General</c:formatCode>
                <c:ptCount val="9"/>
              </c:numCache>
            </c:numRef>
          </c:val>
        </c:ser>
        <c:marker val="1"/>
        <c:axId val="90432640"/>
        <c:axId val="90434176"/>
      </c:lineChart>
      <c:catAx>
        <c:axId val="90432640"/>
        <c:scaling>
          <c:orientation val="minMax"/>
        </c:scaling>
        <c:axPos val="b"/>
        <c:tickLblPos val="nextTo"/>
        <c:txPr>
          <a:bodyPr/>
          <a:lstStyle/>
          <a:p>
            <a:pPr>
              <a:defRPr lang="en-US"/>
            </a:pPr>
            <a:endParaRPr lang="zh-CN"/>
          </a:p>
        </c:txPr>
        <c:crossAx val="90434176"/>
        <c:crosses val="autoZero"/>
        <c:auto val="1"/>
        <c:lblAlgn val="ctr"/>
        <c:lblOffset val="100"/>
      </c:catAx>
      <c:valAx>
        <c:axId val="90434176"/>
        <c:scaling>
          <c:orientation val="minMax"/>
        </c:scaling>
        <c:axPos val="l"/>
        <c:majorGridlines/>
        <c:numFmt formatCode="General" sourceLinked="1"/>
        <c:tickLblPos val="nextTo"/>
        <c:txPr>
          <a:bodyPr/>
          <a:lstStyle/>
          <a:p>
            <a:pPr>
              <a:defRPr lang="en-US"/>
            </a:pPr>
            <a:endParaRPr lang="zh-CN"/>
          </a:p>
        </c:txPr>
        <c:crossAx val="90432640"/>
        <c:crosses val="autoZero"/>
        <c:crossBetween val="between"/>
      </c:valAx>
    </c:plotArea>
    <c:legend>
      <c:legendPos val="r"/>
      <c:layout/>
      <c:txPr>
        <a:bodyPr/>
        <a:lstStyle/>
        <a:p>
          <a:pPr>
            <a:defRPr lang="en-US"/>
          </a:pPr>
          <a:endParaRPr lang="zh-CN"/>
        </a:p>
      </c:txPr>
    </c:legend>
    <c:plotVisOnly val="1"/>
  </c:chart>
  <c:txPr>
    <a:bodyPr/>
    <a:lstStyle/>
    <a:p>
      <a:pPr>
        <a:defRPr sz="1800"/>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553FC7-52C2-4CAB-A2FA-CF15850F8AC4}" type="datetimeFigureOut">
              <a:rPr lang="en-US" smtClean="0"/>
              <a:pPr/>
              <a:t>12/2/2011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1F9D23-B1D3-4D8C-8B09-65BD9D03AB7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41F9D23-B1D3-4D8C-8B09-65BD9D03AB76}"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D70C87-CF1E-4CD2-9FFF-55EDB2F8DF06}" type="datetimeFigureOut">
              <a:rPr lang="en-US" smtClean="0"/>
              <a:pPr/>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D70C87-CF1E-4CD2-9FFF-55EDB2F8DF06}" type="datetimeFigureOut">
              <a:rPr lang="en-US" smtClean="0"/>
              <a:pPr/>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D70C87-CF1E-4CD2-9FFF-55EDB2F8DF06}" type="datetimeFigureOut">
              <a:rPr lang="en-US" smtClean="0"/>
              <a:pPr/>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D70C87-CF1E-4CD2-9FFF-55EDB2F8DF06}" type="datetimeFigureOut">
              <a:rPr lang="en-US" smtClean="0"/>
              <a:pPr/>
              <a:t>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D70C87-CF1E-4CD2-9FFF-55EDB2F8DF06}" type="datetimeFigureOut">
              <a:rPr lang="en-US" smtClean="0"/>
              <a:pPr/>
              <a:t>12/2/2011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D70C87-CF1E-4CD2-9FFF-55EDB2F8DF06}" type="datetimeFigureOut">
              <a:rPr lang="en-US" smtClean="0"/>
              <a:pPr/>
              <a:t>12/2/2011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70C87-CF1E-4CD2-9FFF-55EDB2F8DF06}" type="datetimeFigureOut">
              <a:rPr lang="en-US" smtClean="0"/>
              <a:pPr/>
              <a:t>12/2/2011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D70C87-CF1E-4CD2-9FFF-55EDB2F8DF06}" type="datetimeFigureOut">
              <a:rPr lang="en-US" smtClean="0"/>
              <a:pPr/>
              <a:t>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D70C87-CF1E-4CD2-9FFF-55EDB2F8DF06}" type="datetimeFigureOut">
              <a:rPr lang="en-US" smtClean="0"/>
              <a:pPr/>
              <a:t>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D70C87-CF1E-4CD2-9FFF-55EDB2F8DF06}" type="datetimeFigureOut">
              <a:rPr lang="en-US" smtClean="0"/>
              <a:pPr/>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D70C87-CF1E-4CD2-9FFF-55EDB2F8DF06}" type="datetimeFigureOut">
              <a:rPr lang="en-US" smtClean="0"/>
              <a:pPr/>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DD6260-BE68-44BD-95F3-F8E5DE631D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70C87-CF1E-4CD2-9FFF-55EDB2F8DF06}" type="datetimeFigureOut">
              <a:rPr lang="en-US" smtClean="0"/>
              <a:pPr/>
              <a:t>12/2/2011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D6260-BE68-44BD-95F3-F8E5DE631D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ill\Pictures\MR and other logos\logo - Copy.jpg"/>
          <p:cNvPicPr>
            <a:picLocks noGrp="1" noChangeAspect="1" noChangeArrowheads="1"/>
          </p:cNvPicPr>
          <p:nvPr>
            <p:ph idx="1"/>
          </p:nvPr>
        </p:nvPicPr>
        <p:blipFill>
          <a:blip r:embed="rId3" cstate="print"/>
          <a:srcRect/>
          <a:stretch>
            <a:fillRect/>
          </a:stretch>
        </p:blipFill>
        <p:spPr bwMode="auto">
          <a:xfrm>
            <a:off x="832104" y="2971801"/>
            <a:ext cx="7479792" cy="176006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MARKET </a:t>
            </a:r>
            <a:r>
              <a:rPr lang="en-US" sz="5400" dirty="0" smtClean="0"/>
              <a:t>TIMING </a:t>
            </a:r>
            <a:r>
              <a:rPr lang="zh-CN" altLang="en-US" sz="5400" dirty="0" smtClean="0"/>
              <a:t>投</a:t>
            </a:r>
            <a:r>
              <a:rPr lang="zh-CN" altLang="en-US" sz="5400" dirty="0" smtClean="0"/>
              <a:t>資時機</a:t>
            </a:r>
            <a:endParaRPr lang="en-US" sz="54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Everyone usually asks me many questions.</a:t>
            </a:r>
            <a:br>
              <a:rPr lang="en-US" dirty="0" smtClean="0"/>
            </a:br>
            <a:r>
              <a:rPr lang="en-US" dirty="0" smtClean="0"/>
              <a:t>Basically everyone wants good advice.  </a:t>
            </a:r>
          </a:p>
          <a:p>
            <a:pPr>
              <a:buNone/>
            </a:pPr>
            <a:r>
              <a:rPr lang="en-US" dirty="0" smtClean="0"/>
              <a:t>    You need good advice to make good decisions</a:t>
            </a:r>
            <a:r>
              <a:rPr lang="en-US" dirty="0" smtClean="0"/>
              <a:t>.</a:t>
            </a:r>
          </a:p>
          <a:p>
            <a:r>
              <a:rPr lang="zh-TW" altLang="en-US" dirty="0" smtClean="0"/>
              <a:t>很多人都問過我很多問題，</a:t>
            </a:r>
            <a:endParaRPr lang="en-US" altLang="zh-CN" dirty="0" smtClean="0"/>
          </a:p>
          <a:p>
            <a:pPr>
              <a:buNone/>
            </a:pPr>
            <a:r>
              <a:rPr lang="zh-TW" altLang="en-US" dirty="0" smtClean="0"/>
              <a:t>    因</a:t>
            </a:r>
            <a:r>
              <a:rPr lang="zh-TW" altLang="en-US" dirty="0" smtClean="0"/>
              <a:t>為每個人都渴求好的建議，</a:t>
            </a:r>
            <a:endParaRPr lang="en-US" altLang="zh-CN" dirty="0" smtClean="0"/>
          </a:p>
          <a:p>
            <a:pPr>
              <a:buNone/>
            </a:pPr>
            <a:r>
              <a:rPr lang="zh-TW" altLang="en-US" dirty="0" smtClean="0"/>
              <a:t>    人</a:t>
            </a:r>
            <a:r>
              <a:rPr lang="zh-TW" altLang="en-US" dirty="0" smtClean="0"/>
              <a:t>們需要好的建議來</a:t>
            </a:r>
            <a:r>
              <a:rPr lang="zh-CN" altLang="en-US" dirty="0" smtClean="0"/>
              <a:t>幫助</a:t>
            </a:r>
            <a:r>
              <a:rPr lang="zh-TW" altLang="en-US" dirty="0" smtClean="0"/>
              <a:t>他們做出正確決定。</a:t>
            </a:r>
          </a:p>
          <a:p>
            <a:pPr>
              <a:buNone/>
            </a:pPr>
            <a:endParaRPr lang="en-US" dirty="0" smtClean="0"/>
          </a:p>
          <a:p>
            <a:endParaRPr lang="en-US" dirty="0"/>
          </a:p>
          <a:p>
            <a:endParaRPr lang="en-US" dirty="0" smtClean="0"/>
          </a:p>
          <a:p>
            <a:endParaRPr lang="en-US" dirty="0" smtClean="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Here is my advice.  </a:t>
            </a:r>
            <a:endParaRPr lang="en-US" dirty="0" smtClean="0"/>
          </a:p>
          <a:p>
            <a:pPr>
              <a:buNone/>
            </a:pPr>
            <a:r>
              <a:rPr lang="zh-TW" altLang="en-US" dirty="0" smtClean="0"/>
              <a:t>    這</a:t>
            </a:r>
            <a:r>
              <a:rPr lang="zh-TW" altLang="en-US" dirty="0" smtClean="0"/>
              <a:t>是我的建議</a:t>
            </a:r>
            <a:r>
              <a:rPr lang="zh-TW" altLang="en-US" dirty="0" smtClean="0"/>
              <a:t>：</a:t>
            </a:r>
            <a:endParaRPr lang="en-US" altLang="zh-CN" dirty="0" smtClean="0"/>
          </a:p>
          <a:p>
            <a:pPr>
              <a:buNone/>
            </a:pPr>
            <a:r>
              <a:rPr lang="en-US" dirty="0" smtClean="0"/>
              <a:t>    </a:t>
            </a:r>
            <a:r>
              <a:rPr lang="en-US" dirty="0" smtClean="0"/>
              <a:t>Do </a:t>
            </a:r>
            <a:r>
              <a:rPr lang="en-US" dirty="0" smtClean="0"/>
              <a:t>not try to time the market! </a:t>
            </a:r>
            <a:endParaRPr lang="en-US" dirty="0" smtClean="0"/>
          </a:p>
          <a:p>
            <a:pPr>
              <a:buNone/>
            </a:pPr>
            <a:r>
              <a:rPr lang="zh-TW" altLang="en-US" dirty="0" smtClean="0"/>
              <a:t>   不</a:t>
            </a:r>
            <a:r>
              <a:rPr lang="zh-TW" altLang="en-US" dirty="0" smtClean="0"/>
              <a:t>要嘗試預測市場</a:t>
            </a:r>
            <a:r>
              <a:rPr lang="zh-TW" altLang="en-US" dirty="0" smtClean="0"/>
              <a:t>！</a:t>
            </a:r>
            <a:endParaRPr lang="en-US" dirty="0" smtClean="0"/>
          </a:p>
          <a:p>
            <a:pPr>
              <a:buNone/>
            </a:pPr>
            <a:r>
              <a:rPr lang="en-US" dirty="0" smtClean="0"/>
              <a:t>    Trying to time the market is a losing proposition</a:t>
            </a:r>
            <a:r>
              <a:rPr lang="en-US" dirty="0" smtClean="0"/>
              <a:t>.</a:t>
            </a:r>
          </a:p>
          <a:p>
            <a:pPr>
              <a:buNone/>
            </a:pPr>
            <a:r>
              <a:rPr lang="zh-TW" altLang="en-US" dirty="0" smtClean="0"/>
              <a:t>   預</a:t>
            </a:r>
            <a:r>
              <a:rPr lang="zh-TW" altLang="en-US" dirty="0" smtClean="0"/>
              <a:t>測市場是一個失敗的提議。</a:t>
            </a:r>
            <a:endParaRPr lang="en-US" altLang="zh-CN" dirty="0" smtClean="0"/>
          </a:p>
          <a:p>
            <a:pPr>
              <a:buNone/>
            </a:pPr>
            <a:endParaRPr lang="zh-TW" alt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Everyone wants a great deal.  </a:t>
            </a:r>
          </a:p>
          <a:p>
            <a:pPr>
              <a:buNone/>
            </a:pPr>
            <a:r>
              <a:rPr lang="en-US" dirty="0"/>
              <a:t> </a:t>
            </a:r>
            <a:r>
              <a:rPr lang="en-US" dirty="0" smtClean="0"/>
              <a:t>   What is a great deal?  </a:t>
            </a:r>
          </a:p>
          <a:p>
            <a:pPr>
              <a:buNone/>
            </a:pPr>
            <a:r>
              <a:rPr lang="en-US" dirty="0"/>
              <a:t> </a:t>
            </a:r>
            <a:r>
              <a:rPr lang="en-US" dirty="0" smtClean="0"/>
              <a:t>   A great deal is the ability to purchase a good coin at a fair price</a:t>
            </a:r>
            <a:r>
              <a:rPr lang="en-US" dirty="0" smtClean="0"/>
              <a:t>.</a:t>
            </a:r>
          </a:p>
          <a:p>
            <a:r>
              <a:rPr lang="zh-TW" altLang="en-US" dirty="0" smtClean="0"/>
              <a:t>人人都夢想成功</a:t>
            </a:r>
            <a:r>
              <a:rPr lang="zh-CN" altLang="en-US" dirty="0" smtClean="0"/>
              <a:t>的交易</a:t>
            </a:r>
            <a:endParaRPr lang="en-US" altLang="zh-CN" dirty="0" smtClean="0"/>
          </a:p>
          <a:p>
            <a:pPr>
              <a:buNone/>
            </a:pPr>
            <a:r>
              <a:rPr lang="zh-TW" altLang="en-US" dirty="0" smtClean="0"/>
              <a:t>    什</a:t>
            </a:r>
            <a:r>
              <a:rPr lang="zh-TW" altLang="en-US" dirty="0" smtClean="0"/>
              <a:t>麼是成功的</a:t>
            </a:r>
            <a:r>
              <a:rPr lang="zh-CN" altLang="en-US" dirty="0" smtClean="0"/>
              <a:t>交易</a:t>
            </a:r>
            <a:r>
              <a:rPr lang="zh-TW" altLang="en-US" dirty="0" smtClean="0"/>
              <a:t>呢？</a:t>
            </a:r>
            <a:endParaRPr lang="en-US" altLang="zh-CN" dirty="0" smtClean="0"/>
          </a:p>
          <a:p>
            <a:pPr>
              <a:buNone/>
            </a:pPr>
            <a:r>
              <a:rPr lang="zh-TW" altLang="en-US" dirty="0" smtClean="0"/>
              <a:t>    成</a:t>
            </a:r>
            <a:r>
              <a:rPr lang="zh-TW" altLang="en-US" dirty="0" smtClean="0"/>
              <a:t>功的</a:t>
            </a:r>
            <a:r>
              <a:rPr lang="zh-CN" altLang="en-US" dirty="0" smtClean="0"/>
              <a:t>交易</a:t>
            </a:r>
            <a:r>
              <a:rPr lang="zh-TW" altLang="en-US" dirty="0" smtClean="0"/>
              <a:t>就是以一個</a:t>
            </a:r>
            <a:r>
              <a:rPr lang="zh-CN" altLang="en-US" dirty="0" smtClean="0"/>
              <a:t>公平</a:t>
            </a:r>
            <a:r>
              <a:rPr lang="zh-TW" altLang="en-US" dirty="0" smtClean="0"/>
              <a:t>的價錢買到一枚好錢幣。</a:t>
            </a:r>
            <a:endParaRPr lang="en-US" altLang="zh-CN" dirty="0" smtClean="0"/>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Modern Chinese Coin market has been expanding since 2005.  Europe – Singapore – Japan – China.  There are so many collectors and investors worldwide.</a:t>
            </a:r>
          </a:p>
          <a:p>
            <a:r>
              <a:rPr lang="zh-TW" altLang="en-US" dirty="0" smtClean="0"/>
              <a:t>中國現代幣市場從</a:t>
            </a:r>
            <a:r>
              <a:rPr lang="en-US" altLang="zh-CN" dirty="0" smtClean="0"/>
              <a:t>2005</a:t>
            </a:r>
            <a:r>
              <a:rPr lang="zh-TW" altLang="en-US" dirty="0" smtClean="0"/>
              <a:t>年開始發展。從歐洲到新加坡，從日本到中國，全球的收藏家和投資者都在關注中國現代幣。</a:t>
            </a:r>
            <a:endParaRPr lang="en-US" altLang="zh-CN" dirty="0" smtClean="0"/>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Since 2005, I have been told there is a bubble and to wait, save money, prices will drop.  </a:t>
            </a:r>
            <a:endParaRPr lang="en-US" dirty="0" smtClean="0"/>
          </a:p>
          <a:p>
            <a:r>
              <a:rPr lang="zh-CN" altLang="en-US" dirty="0" smtClean="0"/>
              <a:t>從</a:t>
            </a:r>
            <a:r>
              <a:rPr lang="en-US" altLang="zh-CN" dirty="0" smtClean="0"/>
              <a:t>2005</a:t>
            </a:r>
            <a:r>
              <a:rPr lang="zh-TW" altLang="en-US" dirty="0" smtClean="0"/>
              <a:t>年開始，人們就告訴我這是一個泡沫市場，應該捂緊錢包，耐心等待，價格很快會下降。</a:t>
            </a:r>
            <a:endParaRPr lang="en-US" altLang="zh-CN" dirty="0" smtClean="0"/>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Since 2005, I have continued to invest tremendous amounts into this market because of the so-called high prices</a:t>
            </a:r>
            <a:r>
              <a:rPr lang="en-US" dirty="0" smtClean="0"/>
              <a:t>.</a:t>
            </a:r>
          </a:p>
          <a:p>
            <a:r>
              <a:rPr lang="en-US" altLang="zh-CN" dirty="0" smtClean="0"/>
              <a:t>2005</a:t>
            </a:r>
            <a:r>
              <a:rPr lang="zh-TW" altLang="en-US" dirty="0" smtClean="0"/>
              <a:t>年開始，我持續在中國現代幣市場投入大量資金，買了很多當時所謂的“高價”錢幣。</a:t>
            </a:r>
            <a:endParaRPr lang="en-US" altLang="zh-CN" dirty="0" smtClean="0"/>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This was the size of the Modern Chinese coin market in the year 2000</a:t>
            </a:r>
            <a:r>
              <a:rPr lang="en-US" dirty="0" smtClean="0"/>
              <a:t>.</a:t>
            </a:r>
          </a:p>
          <a:p>
            <a:r>
              <a:rPr lang="zh-CN" altLang="en-US" dirty="0" smtClean="0"/>
              <a:t>這是</a:t>
            </a:r>
            <a:r>
              <a:rPr lang="en-US" altLang="zh-CN" dirty="0" smtClean="0"/>
              <a:t>2000</a:t>
            </a:r>
            <a:r>
              <a:rPr lang="zh-TW" altLang="en-US" dirty="0" smtClean="0"/>
              <a:t>年中國現代幣市場的規模</a:t>
            </a:r>
            <a:r>
              <a:rPr lang="zh-TW" altLang="en-US" dirty="0" smtClean="0"/>
              <a:t>：</a:t>
            </a:r>
            <a:endParaRPr lang="en-US" dirty="0" smtClean="0"/>
          </a:p>
          <a:p>
            <a:endParaRPr lang="en-US" dirty="0"/>
          </a:p>
          <a:p>
            <a:endParaRPr lang="en-US" dirty="0" smtClean="0"/>
          </a:p>
          <a:p>
            <a:pPr>
              <a:buNone/>
            </a:pPr>
            <a:r>
              <a:rPr lang="en-US" dirty="0"/>
              <a:t> </a:t>
            </a:r>
            <a:r>
              <a:rPr lang="en-US" dirty="0" smtClean="0"/>
              <a:t>                                          </a:t>
            </a:r>
            <a:endParaRPr lang="en-US" dirty="0"/>
          </a:p>
        </p:txBody>
      </p:sp>
      <p:sp>
        <p:nvSpPr>
          <p:cNvPr id="6" name="Oval 5"/>
          <p:cNvSpPr/>
          <p:nvPr/>
        </p:nvSpPr>
        <p:spPr>
          <a:xfrm>
            <a:off x="3657600" y="4191000"/>
            <a:ext cx="548640" cy="548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Here was the size of the market in 2005 as the true growth began</a:t>
            </a:r>
            <a:r>
              <a:rPr lang="en-US" dirty="0" smtClean="0"/>
              <a:t>.</a:t>
            </a:r>
          </a:p>
          <a:p>
            <a:r>
              <a:rPr lang="zh-CN" altLang="en-US" dirty="0" smtClean="0"/>
              <a:t>這是</a:t>
            </a:r>
            <a:r>
              <a:rPr lang="en-US" altLang="zh-CN" dirty="0" smtClean="0"/>
              <a:t>2005</a:t>
            </a:r>
            <a:r>
              <a:rPr lang="zh-TW" altLang="en-US" dirty="0" smtClean="0"/>
              <a:t>年的市場規模，市場即將開始經歷真正的成長：</a:t>
            </a:r>
            <a:endParaRPr lang="en-US" altLang="zh-CN" dirty="0" smtClean="0"/>
          </a:p>
          <a:p>
            <a:pPr>
              <a:buNone/>
            </a:pPr>
            <a:endParaRPr lang="en-US" dirty="0" smtClean="0"/>
          </a:p>
          <a:p>
            <a:endParaRPr lang="en-US" dirty="0"/>
          </a:p>
          <a:p>
            <a:endParaRPr lang="en-US" dirty="0" smtClean="0"/>
          </a:p>
          <a:p>
            <a:pPr>
              <a:buNone/>
            </a:pPr>
            <a:r>
              <a:rPr lang="en-US" dirty="0"/>
              <a:t>	</a:t>
            </a:r>
            <a:r>
              <a:rPr lang="en-US" dirty="0" smtClean="0"/>
              <a:t>				 </a:t>
            </a:r>
            <a:endParaRPr lang="en-US" dirty="0"/>
          </a:p>
        </p:txBody>
      </p:sp>
      <p:sp>
        <p:nvSpPr>
          <p:cNvPr id="4" name="Oval 3"/>
          <p:cNvSpPr/>
          <p:nvPr/>
        </p:nvSpPr>
        <p:spPr>
          <a:xfrm>
            <a:off x="3657600" y="3733800"/>
            <a:ext cx="1097280" cy="10058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smtClean="0"/>
              <a:t>This brings us to the current year 2011.  The growth has been phenomenal due to the expansion of collectors, investors and dealers</a:t>
            </a:r>
            <a:r>
              <a:rPr lang="en-US" dirty="0" smtClean="0"/>
              <a:t>.</a:t>
            </a:r>
          </a:p>
          <a:p>
            <a:r>
              <a:rPr lang="zh-CN" altLang="en-US" dirty="0" smtClean="0"/>
              <a:t>這是現在</a:t>
            </a:r>
            <a:r>
              <a:rPr lang="en-US" altLang="zh-CN" dirty="0" smtClean="0"/>
              <a:t>2011</a:t>
            </a:r>
            <a:r>
              <a:rPr lang="zh-TW" altLang="en-US" dirty="0" smtClean="0"/>
              <a:t>年的市場規模。由於收藏家、投資者和交易商數量的增長，市場發展極為顯著，有目共睹。</a:t>
            </a:r>
            <a:endParaRPr lang="en-US" altLang="zh-CN" dirty="0" smtClean="0"/>
          </a:p>
          <a:p>
            <a:pPr>
              <a:buNone/>
            </a:pPr>
            <a:endParaRPr lang="en-US" dirty="0" smtClean="0"/>
          </a:p>
          <a:p>
            <a:endParaRPr lang="en-US" dirty="0"/>
          </a:p>
          <a:p>
            <a:pPr>
              <a:buNone/>
            </a:pPr>
            <a:r>
              <a:rPr lang="en-US" dirty="0" smtClean="0"/>
              <a:t>					</a:t>
            </a:r>
            <a:endParaRPr lang="en-US" dirty="0"/>
          </a:p>
        </p:txBody>
      </p:sp>
      <p:sp>
        <p:nvSpPr>
          <p:cNvPr id="4" name="Oval 3"/>
          <p:cNvSpPr/>
          <p:nvPr/>
        </p:nvSpPr>
        <p:spPr>
          <a:xfrm>
            <a:off x="2819400" y="3825240"/>
            <a:ext cx="2667000" cy="2423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In the past 3 years, look at how many books have been released.  Look at how many shows are featuring Modern Chinese Coins and, finally, look how many auction firms are entering this market</a:t>
            </a:r>
            <a:r>
              <a:rPr lang="en-US" dirty="0" smtClean="0"/>
              <a:t>.</a:t>
            </a:r>
          </a:p>
          <a:p>
            <a:r>
              <a:rPr lang="zh-TW" altLang="en-US" dirty="0" smtClean="0"/>
              <a:t>在過去三年中，有多少本中國現代幣書籍上架，有 多少展會以中國現代幣為主要展品，又有多少拍賣公司進入這個火熱的市場</a:t>
            </a:r>
            <a:r>
              <a:rPr lang="zh-TW" altLang="en-US" dirty="0" smtClean="0"/>
              <a:t>？</a:t>
            </a:r>
            <a:endParaRPr lang="en-US" altLang="zh-CN"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The Mint keeps increasing the mintages to meet the growing demand.  This is an estimate of the market size in 2015</a:t>
            </a:r>
            <a:r>
              <a:rPr lang="en-US" dirty="0" smtClean="0"/>
              <a:t>.</a:t>
            </a:r>
          </a:p>
          <a:p>
            <a:r>
              <a:rPr lang="zh-TW" altLang="en-US" dirty="0" smtClean="0"/>
              <a:t>為滿足不斷上升的需求，造幣廠一直在增加發行量。這是預估的</a:t>
            </a:r>
            <a:r>
              <a:rPr lang="en-US" altLang="zh-CN" dirty="0" smtClean="0"/>
              <a:t>2015</a:t>
            </a:r>
            <a:r>
              <a:rPr lang="zh-TW" altLang="en-US" dirty="0" smtClean="0"/>
              <a:t>年市場規模：</a:t>
            </a:r>
            <a:endParaRPr lang="en-US" altLang="zh-CN" dirty="0" smtClean="0"/>
          </a:p>
          <a:p>
            <a:pPr>
              <a:buNone/>
            </a:pPr>
            <a:endParaRPr lang="en-US" dirty="0" smtClean="0"/>
          </a:p>
          <a:p>
            <a:endParaRPr lang="en-US" dirty="0"/>
          </a:p>
          <a:p>
            <a:endParaRPr lang="en-US" dirty="0" smtClean="0"/>
          </a:p>
          <a:p>
            <a:pPr>
              <a:buNone/>
            </a:pPr>
            <a:r>
              <a:rPr lang="en-US" dirty="0"/>
              <a:t>	</a:t>
            </a:r>
            <a:r>
              <a:rPr lang="en-US" dirty="0" smtClean="0"/>
              <a:t>				</a:t>
            </a:r>
            <a:endParaRPr lang="en-US" dirty="0"/>
          </a:p>
        </p:txBody>
      </p:sp>
      <p:sp>
        <p:nvSpPr>
          <p:cNvPr id="4" name="Smiley Face 3"/>
          <p:cNvSpPr/>
          <p:nvPr/>
        </p:nvSpPr>
        <p:spPr>
          <a:xfrm>
            <a:off x="1752600" y="3002280"/>
            <a:ext cx="4663440" cy="362712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When everything is increasing, people are in fear that prices will drop.  The biggest mistake people make is not purchasing more in a bull market</a:t>
            </a:r>
            <a:r>
              <a:rPr lang="en-US" dirty="0" smtClean="0"/>
              <a:t>.</a:t>
            </a:r>
          </a:p>
          <a:p>
            <a:r>
              <a:rPr lang="zh-TW" altLang="en-US" dirty="0" smtClean="0"/>
              <a:t>當一種物品的數量持續增加時，人們紛紛陷入價格下跌的擔心與恐慌。此時，你犯下的最大錯誤是，沒有在大牛市買入更多。</a:t>
            </a:r>
            <a:endParaRPr lang="en-US" altLang="zh-CN" dirty="0" smtClean="0"/>
          </a:p>
          <a:p>
            <a:pPr>
              <a:buNone/>
            </a:pP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Market </a:t>
            </a:r>
            <a:r>
              <a:rPr lang="en-US" dirty="0" smtClean="0"/>
              <a:t>Increasing </a:t>
            </a:r>
            <a:r>
              <a:rPr lang="zh-CN" altLang="en-US" dirty="0" smtClean="0"/>
              <a:t>市</a:t>
            </a:r>
            <a:r>
              <a:rPr lang="zh-CN" altLang="en-US" dirty="0" smtClean="0"/>
              <a:t>場增長</a:t>
            </a:r>
            <a:endParaRPr lang="en-US" dirty="0"/>
          </a:p>
        </p:txBody>
      </p:sp>
      <p:graphicFrame>
        <p:nvGraphicFramePr>
          <p:cNvPr id="9" name="Content Placeholder 8"/>
          <p:cNvGraphicFramePr>
            <a:graphicFrameLocks noGrp="1"/>
          </p:cNvGraphicFramePr>
          <p:nvPr>
            <p:ph sz="half" idx="4294967295"/>
          </p:nvPr>
        </p:nvGraphicFramePr>
        <p:xfrm>
          <a:off x="0" y="1371600"/>
          <a:ext cx="8229600" cy="47545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lnSpcReduction="10000"/>
          </a:bodyPr>
          <a:lstStyle/>
          <a:p>
            <a:r>
              <a:rPr lang="en-US" dirty="0" smtClean="0"/>
              <a:t>I have done my greatest amount of purchasing in these cycles.  Others have chosen to wait.  Waiting has proved to result in not purchasing the coins you want or purchasing at higher prices in the future.  I know.  This has happened to me</a:t>
            </a:r>
            <a:r>
              <a:rPr lang="en-US" dirty="0" smtClean="0"/>
              <a:t>!</a:t>
            </a:r>
          </a:p>
          <a:p>
            <a:r>
              <a:rPr lang="zh-TW" altLang="en-US" dirty="0" smtClean="0"/>
              <a:t>我已經在這個市場中買入大量錢幣，其他人則選擇等待。事實證明，等待的結果不是買不到你想要的錢幣，就是需要在未來以更高的價格購買。我瞭解，因為這曾經發生在我自己身上！</a:t>
            </a:r>
            <a:endParaRPr lang="en-US" altLang="zh-CN"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486400"/>
          </a:xfrm>
        </p:spPr>
        <p:txBody>
          <a:bodyPr>
            <a:normAutofit lnSpcReduction="10000"/>
          </a:bodyPr>
          <a:lstStyle/>
          <a:p>
            <a:r>
              <a:rPr lang="en-US" dirty="0" smtClean="0"/>
              <a:t>A plateau is when prices do not increase for a period of time.  I call this healthy.  The market needs this.  This means the market is steady and building strength for its next upward movement.  Plateaus are necessary during a healthy market cycle</a:t>
            </a:r>
            <a:r>
              <a:rPr lang="en-US" dirty="0" smtClean="0"/>
              <a:t>.</a:t>
            </a:r>
          </a:p>
          <a:p>
            <a:r>
              <a:rPr lang="zh-TW" altLang="en-US" dirty="0" smtClean="0"/>
              <a:t>當市場平穩時，價格在一段時期內不再上升，我把這叫做“健康”。市場需要健康。健康意味著市場不僅穩定，而且蘊藏下一波上漲的力量。在一個健康的市場中，平穩是必要的。</a:t>
            </a:r>
            <a:endParaRPr lang="en-US" altLang="zh-CN"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Plateau </a:t>
            </a:r>
            <a:r>
              <a:rPr lang="zh-CN" altLang="en-US" dirty="0" smtClean="0"/>
              <a:t>平</a:t>
            </a:r>
            <a:r>
              <a:rPr lang="zh-CN" altLang="en-US" dirty="0" smtClean="0"/>
              <a:t>穩時期</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periods when prices retreat.  These also represent buying opportunities.  These are common and to be </a:t>
            </a:r>
            <a:r>
              <a:rPr lang="en-US" dirty="0" smtClean="0"/>
              <a:t>expected</a:t>
            </a:r>
          </a:p>
          <a:p>
            <a:r>
              <a:rPr lang="zh-TW" altLang="en-US" dirty="0" smtClean="0"/>
              <a:t>當然，價格有回落的時候，這也是買入的大好時機。這是正常現象，並且令人期待</a:t>
            </a:r>
            <a:r>
              <a:rPr lang="zh-TW" altLang="en-US" dirty="0" smtClean="0"/>
              <a:t>。</a:t>
            </a:r>
            <a:endParaRPr lang="en-US" altLang="zh-CN"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Market </a:t>
            </a:r>
            <a:r>
              <a:rPr lang="en-US" dirty="0" smtClean="0"/>
              <a:t>Decline </a:t>
            </a:r>
            <a:r>
              <a:rPr lang="zh-CN" altLang="en-US" dirty="0" smtClean="0"/>
              <a:t>市</a:t>
            </a:r>
            <a:r>
              <a:rPr lang="zh-CN" altLang="en-US" dirty="0" smtClean="0"/>
              <a:t>場下滑</a:t>
            </a:r>
            <a:endParaRPr lang="en-US" dirty="0"/>
          </a:p>
        </p:txBody>
      </p:sp>
      <p:graphicFrame>
        <p:nvGraphicFramePr>
          <p:cNvPr id="5" name="Content Placeholder 4"/>
          <p:cNvGraphicFramePr>
            <a:graphicFrameLocks noGrp="1"/>
          </p:cNvGraphicFramePr>
          <p:nvPr>
            <p:ph sz="half" idx="4294967295"/>
          </p:nvPr>
        </p:nvGraphicFramePr>
        <p:xfrm>
          <a:off x="990600" y="1295400"/>
          <a:ext cx="8153400" cy="48307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lstStyle/>
          <a:p>
            <a:r>
              <a:rPr lang="en-US" dirty="0" smtClean="0"/>
              <a:t>When you  put all of these graphs together, this is what it looks like.  You will have increases, plateaus and decreases.  These are all essential parts of the equation and market cycles</a:t>
            </a:r>
            <a:r>
              <a:rPr lang="en-US" dirty="0" smtClean="0"/>
              <a:t>.</a:t>
            </a:r>
          </a:p>
          <a:p>
            <a:r>
              <a:rPr lang="zh-TW" altLang="en-US" dirty="0" smtClean="0"/>
              <a:t>當把所有這些圖示合在一起時，這就是它</a:t>
            </a:r>
            <a:r>
              <a:rPr lang="zh-CN" altLang="en-US" dirty="0" smtClean="0"/>
              <a:t>整體</a:t>
            </a:r>
            <a:r>
              <a:rPr lang="zh-TW" altLang="en-US" dirty="0" smtClean="0"/>
              <a:t>的狀態。市場會有增長、平穩和下滑。這是市場發展週期的重要部分。</a:t>
            </a:r>
            <a:endParaRPr lang="en-US" altLang="zh-CN" dirty="0" smtClean="0"/>
          </a:p>
          <a:p>
            <a:pPr>
              <a:buNone/>
            </a:pP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Market </a:t>
            </a:r>
            <a:r>
              <a:rPr lang="en-US" dirty="0" smtClean="0"/>
              <a:t>Cycles </a:t>
            </a:r>
            <a:r>
              <a:rPr lang="zh-CN" altLang="en-US" dirty="0" smtClean="0"/>
              <a:t>市</a:t>
            </a:r>
            <a:r>
              <a:rPr lang="zh-CN" altLang="en-US" dirty="0" smtClean="0"/>
              <a:t>場週期</a:t>
            </a:r>
            <a:endParaRPr lang="en-US" dirty="0"/>
          </a:p>
        </p:txBody>
      </p:sp>
      <p:graphicFrame>
        <p:nvGraphicFramePr>
          <p:cNvPr id="5" name="Content Placeholder 4"/>
          <p:cNvGraphicFramePr>
            <a:graphicFrameLocks noGrp="1"/>
          </p:cNvGraphicFramePr>
          <p:nvPr>
            <p:ph sz="half" idx="4294967295"/>
          </p:nvPr>
        </p:nvGraphicFramePr>
        <p:xfrm>
          <a:off x="0" y="1143000"/>
          <a:ext cx="8153400" cy="49831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What confuses me is why many people are skeptical about making purchases in any of the market conditions</a:t>
            </a:r>
            <a:r>
              <a:rPr lang="en-US" dirty="0" smtClean="0"/>
              <a:t>.</a:t>
            </a:r>
          </a:p>
          <a:p>
            <a:r>
              <a:rPr lang="zh-TW" altLang="en-US" dirty="0" smtClean="0"/>
              <a:t>有一點讓我非常疑惑，為什麼有那麼多人在任何市場條件下，都對買入錢幣持懷疑態度</a:t>
            </a:r>
            <a:r>
              <a:rPr lang="zh-TW" altLang="en-US" dirty="0" smtClean="0"/>
              <a:t>？</a:t>
            </a:r>
            <a:endParaRPr lang="en-US" altLang="zh-CN"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When the market is going up, people are in fear of a decline</a:t>
            </a:r>
            <a:r>
              <a:rPr lang="en-US" dirty="0" smtClean="0"/>
              <a:t>.</a:t>
            </a:r>
          </a:p>
          <a:p>
            <a:r>
              <a:rPr lang="zh-TW" altLang="en-US" dirty="0" smtClean="0"/>
              <a:t>當市場上升時，人們害怕下跌。</a:t>
            </a:r>
            <a:endParaRPr lang="en-US" altLang="zh-CN" dirty="0" smtClean="0"/>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When the market is steady, people are always waiting for a bargain</a:t>
            </a:r>
            <a:r>
              <a:rPr lang="en-US" dirty="0" smtClean="0"/>
              <a:t>.</a:t>
            </a:r>
          </a:p>
          <a:p>
            <a:r>
              <a:rPr lang="zh-TW" altLang="en-US" dirty="0" smtClean="0"/>
              <a:t>當市場平穩時，人們總是希望能買到更便宜的錢幣</a:t>
            </a:r>
            <a:r>
              <a:rPr lang="zh-TW" altLang="en-US" dirty="0" smtClean="0"/>
              <a:t>。</a:t>
            </a:r>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When the market is decreasing, everyone is waiting to see how much it will decline</a:t>
            </a:r>
            <a:r>
              <a:rPr lang="en-US" dirty="0" smtClean="0"/>
              <a:t>.</a:t>
            </a:r>
          </a:p>
          <a:p>
            <a:r>
              <a:rPr lang="zh-TW" altLang="en-US" dirty="0" smtClean="0"/>
              <a:t>當市場下跌時，人們等待觀望，看市場到底會下降多少</a:t>
            </a:r>
            <a:r>
              <a:rPr lang="zh-TW" altLang="en-US" dirty="0" smtClean="0"/>
              <a:t>。</a:t>
            </a:r>
            <a:endParaRPr lang="en-US" altLang="zh-CN"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Each cycle represents a buying opportunity.  Purchase nice coins at fair prices.  </a:t>
            </a:r>
            <a:endParaRPr lang="en-US" dirty="0" smtClean="0"/>
          </a:p>
          <a:p>
            <a:r>
              <a:rPr lang="zh-TW" altLang="en-US" dirty="0" smtClean="0"/>
              <a:t>每個階段都有買入機會。</a:t>
            </a:r>
            <a:endParaRPr lang="en-US" altLang="zh-CN" dirty="0" smtClean="0"/>
          </a:p>
          <a:p>
            <a:r>
              <a:rPr lang="zh-TW" altLang="en-US" dirty="0" smtClean="0"/>
              <a:t>以公平的價格買到漂亮的錢幣</a:t>
            </a:r>
            <a:r>
              <a:rPr lang="zh-TW" altLang="en-US" dirty="0" smtClean="0"/>
              <a:t>。</a:t>
            </a:r>
            <a:endParaRPr lang="en-US" altLang="zh-CN"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Buying </a:t>
            </a:r>
            <a:r>
              <a:rPr lang="en-US" dirty="0" smtClean="0"/>
              <a:t>Opportunities </a:t>
            </a:r>
            <a:r>
              <a:rPr lang="zh-CN" altLang="en-US" dirty="0" smtClean="0"/>
              <a:t>買</a:t>
            </a:r>
            <a:r>
              <a:rPr lang="zh-CN" altLang="en-US" dirty="0" smtClean="0"/>
              <a:t>入機會</a:t>
            </a:r>
            <a:endParaRPr lang="en-US" dirty="0"/>
          </a:p>
        </p:txBody>
      </p:sp>
      <p:graphicFrame>
        <p:nvGraphicFramePr>
          <p:cNvPr id="4" name="Content Placeholder 4"/>
          <p:cNvGraphicFramePr>
            <a:graphicFrameLocks noGrp="1"/>
          </p:cNvGraphicFramePr>
          <p:nvPr>
            <p:ph idx="4294967295"/>
          </p:nvPr>
        </p:nvGraphicFramePr>
        <p:xfrm>
          <a:off x="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If you are a believer in the long term, the only mistake you can make is not purchasing nice coins when available</a:t>
            </a:r>
            <a:r>
              <a:rPr lang="en-US" dirty="0" smtClean="0"/>
              <a:t>.</a:t>
            </a:r>
          </a:p>
          <a:p>
            <a:r>
              <a:rPr lang="zh-TW" altLang="en-US" dirty="0" smtClean="0"/>
              <a:t>如果你是長期效益的信奉者，你犯的唯一錯誤就是在有機會買入好錢幣的時候，沒有行動</a:t>
            </a:r>
            <a:r>
              <a:rPr lang="zh-TW" altLang="en-US" dirty="0" smtClean="0"/>
              <a:t>。</a:t>
            </a:r>
            <a:endParaRPr lang="en-US" altLang="zh-CN"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 follow basic principles and fundamentals.  I don’t try to time the market, and I constantly buy nice coins, that I like, regardless of the market condition</a:t>
            </a:r>
            <a:r>
              <a:rPr lang="en-US" dirty="0" smtClean="0"/>
              <a:t>.</a:t>
            </a:r>
          </a:p>
          <a:p>
            <a:r>
              <a:rPr lang="zh-TW" altLang="en-US" dirty="0" smtClean="0"/>
              <a:t>我追尋一個基本原則和原理：我不去預測市場。我一直在買進我喜歡的漂亮錢幣，不管市場環境如何。</a:t>
            </a:r>
            <a:endParaRPr lang="en-US" altLang="zh-CN" dirty="0" smtClean="0"/>
          </a:p>
          <a:p>
            <a:pPr>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47800"/>
            <a:ext cx="8229600" cy="4525963"/>
          </a:xfrm>
        </p:spPr>
        <p:txBody>
          <a:bodyPr>
            <a:normAutofit fontScale="62500" lnSpcReduction="20000"/>
          </a:bodyPr>
          <a:lstStyle/>
          <a:p>
            <a:endParaRPr lang="en-US" dirty="0" smtClean="0"/>
          </a:p>
          <a:p>
            <a:r>
              <a:rPr lang="en-US" sz="5100" dirty="0" smtClean="0"/>
              <a:t>Modern Chinese Coins are undervalued. </a:t>
            </a:r>
          </a:p>
          <a:p>
            <a:r>
              <a:rPr lang="en-US" sz="5100" dirty="0" smtClean="0"/>
              <a:t>Buy now or wait and pay more later</a:t>
            </a:r>
            <a:r>
              <a:rPr lang="en-US" sz="5100" dirty="0" smtClean="0"/>
              <a:t>.</a:t>
            </a:r>
          </a:p>
          <a:p>
            <a:pPr>
              <a:defRPr/>
            </a:pPr>
            <a:r>
              <a:rPr lang="zh-TW" altLang="en-US" sz="4600" dirty="0" smtClean="0"/>
              <a:t>中國現代幣是被低估的。</a:t>
            </a:r>
            <a:endParaRPr lang="en-US" altLang="zh-CN" sz="4600" dirty="0" smtClean="0"/>
          </a:p>
          <a:p>
            <a:pPr>
              <a:defRPr/>
            </a:pPr>
            <a:r>
              <a:rPr lang="zh-TW" altLang="en-US" sz="4600" dirty="0" smtClean="0"/>
              <a:t>現在購買，或者等待，然後花更多的錢來買。</a:t>
            </a:r>
            <a:endParaRPr lang="en-US" altLang="zh-CN" sz="4600" dirty="0" smtClean="0"/>
          </a:p>
          <a:p>
            <a:pPr>
              <a:buNone/>
            </a:pPr>
            <a:endParaRPr lang="en-US" sz="3600" dirty="0" smtClean="0"/>
          </a:p>
          <a:p>
            <a:pPr>
              <a:buNone/>
            </a:pPr>
            <a:endParaRPr lang="en-US" dirty="0"/>
          </a:p>
          <a:p>
            <a:pPr marL="342900" lvl="7" indent="-342900">
              <a:buNone/>
            </a:pPr>
            <a:r>
              <a:rPr lang="en-US" sz="2400" dirty="0" smtClean="0"/>
              <a:t>                                           </a:t>
            </a:r>
          </a:p>
          <a:p>
            <a:pPr marL="342900" lvl="7" indent="-342900">
              <a:buNone/>
            </a:pPr>
            <a:r>
              <a:rPr lang="en-US" sz="2400" dirty="0"/>
              <a:t> </a:t>
            </a:r>
            <a:r>
              <a:rPr lang="en-US" sz="2400" dirty="0" smtClean="0"/>
              <a:t>     </a:t>
            </a:r>
          </a:p>
          <a:p>
            <a:pPr marL="342900" lvl="7" indent="-342900">
              <a:buNone/>
            </a:pPr>
            <a:endParaRPr lang="en-US" sz="2400" dirty="0"/>
          </a:p>
          <a:p>
            <a:pPr marL="342900" lvl="7" indent="-342900">
              <a:buNone/>
            </a:pPr>
            <a:r>
              <a:rPr lang="en-US" sz="2400" dirty="0" smtClean="0"/>
              <a:t>                                                    </a:t>
            </a:r>
          </a:p>
          <a:p>
            <a:pPr marL="342900" lvl="7" indent="-342900">
              <a:buNone/>
            </a:pPr>
            <a:endParaRPr lang="en-US" sz="2400" dirty="0" smtClean="0"/>
          </a:p>
          <a:p>
            <a:pPr>
              <a:buNone/>
            </a:pPr>
            <a:r>
              <a:rPr lang="en-US" dirty="0" smtClean="0"/>
              <a:t>                                   </a:t>
            </a:r>
            <a:endParaRPr lang="en-US" dirty="0"/>
          </a:p>
          <a:p>
            <a:endParaRPr lang="en-US" dirty="0" smtClean="0"/>
          </a:p>
          <a:p>
            <a:endParaRPr lang="en-US" dirty="0"/>
          </a:p>
          <a:p>
            <a:pPr>
              <a:buNone/>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endParaRPr lang="en-US" dirty="0" smtClean="0"/>
          </a:p>
          <a:p>
            <a:r>
              <a:rPr lang="en-US" sz="4100" dirty="0" smtClean="0"/>
              <a:t>Do not try to time the market.  </a:t>
            </a:r>
          </a:p>
          <a:p>
            <a:r>
              <a:rPr lang="en-US" sz="4100" dirty="0" smtClean="0"/>
              <a:t>Buying opportunities are right in front of </a:t>
            </a:r>
            <a:r>
              <a:rPr lang="en-US" sz="4100" dirty="0" smtClean="0"/>
              <a:t>you</a:t>
            </a:r>
          </a:p>
          <a:p>
            <a:pPr>
              <a:defRPr/>
            </a:pPr>
            <a:r>
              <a:rPr lang="zh-TW" altLang="en-US" sz="4100" dirty="0" smtClean="0"/>
              <a:t>不要嘗試去預測市場。</a:t>
            </a:r>
            <a:endParaRPr lang="en-US" sz="4100" dirty="0" smtClean="0"/>
          </a:p>
          <a:p>
            <a:pPr>
              <a:defRPr/>
            </a:pPr>
            <a:r>
              <a:rPr lang="zh-TW" altLang="en-US" sz="4100" dirty="0" smtClean="0"/>
              <a:t>買進的機會就在你面前！</a:t>
            </a:r>
            <a:endParaRPr lang="en-US" sz="4100" dirty="0" smtClean="0"/>
          </a:p>
          <a:p>
            <a:pPr>
              <a:buNone/>
            </a:pPr>
            <a:endParaRPr lang="en-US" dirty="0" smtClean="0"/>
          </a:p>
          <a:p>
            <a:endParaRPr lang="en-US" dirty="0"/>
          </a:p>
          <a:p>
            <a:endParaRPr lang="en-US" dirty="0" smtClean="0"/>
          </a:p>
          <a:p>
            <a:endParaRPr lang="en-US" dirty="0"/>
          </a:p>
          <a:p>
            <a:endParaRPr lang="en-US" dirty="0" smtClean="0"/>
          </a:p>
          <a:p>
            <a:pPr marL="342900" lvl="7" indent="-342900">
              <a:buNone/>
            </a:pPr>
            <a:r>
              <a:rPr lang="en-US" dirty="0"/>
              <a:t> </a:t>
            </a:r>
            <a:r>
              <a:rPr lang="en-US" dirty="0" smtClean="0"/>
              <a:t>                                                   </a:t>
            </a:r>
            <a:endParaRPr lang="en-US" sz="2400"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algn="ctr">
              <a:buNone/>
            </a:pPr>
            <a:endParaRPr lang="en-US" sz="4400" b="1" dirty="0" smtClean="0"/>
          </a:p>
          <a:p>
            <a:pPr algn="ctr">
              <a:buNone/>
            </a:pPr>
            <a:endParaRPr lang="en-US" sz="4400" b="1" dirty="0"/>
          </a:p>
          <a:p>
            <a:pPr algn="ctr">
              <a:buNone/>
            </a:pPr>
            <a:endParaRPr lang="en-US" sz="4400" b="1" dirty="0" smtClean="0"/>
          </a:p>
          <a:p>
            <a:pPr algn="ctr">
              <a:buNone/>
            </a:pPr>
            <a:endParaRPr lang="en-US" sz="4400" b="1" dirty="0"/>
          </a:p>
          <a:p>
            <a:pPr algn="ctr">
              <a:buNone/>
            </a:pPr>
            <a:r>
              <a:rPr lang="en-US" sz="4400" b="1" dirty="0" smtClean="0"/>
              <a:t>      www.MajesticRarities.com</a:t>
            </a:r>
          </a:p>
          <a:p>
            <a:pPr algn="ctr">
              <a:buNone/>
            </a:pPr>
            <a:endParaRPr lang="en-US" b="1" dirty="0">
              <a:solidFill>
                <a:srgbClr val="FF0000"/>
              </a:solidFill>
            </a:endParaRPr>
          </a:p>
        </p:txBody>
      </p:sp>
      <p:pic>
        <p:nvPicPr>
          <p:cNvPr id="3074" name="Picture 2" descr="C:\Users\Jill\Pictures\MR and other logos\logo - Copy.jpg"/>
          <p:cNvPicPr>
            <a:picLocks noChangeAspect="1" noChangeArrowheads="1"/>
          </p:cNvPicPr>
          <p:nvPr/>
        </p:nvPicPr>
        <p:blipFill>
          <a:blip r:embed="rId3" cstate="print"/>
          <a:srcRect/>
          <a:stretch>
            <a:fillRect/>
          </a:stretch>
        </p:blipFill>
        <p:spPr bwMode="auto">
          <a:xfrm>
            <a:off x="831850" y="762001"/>
            <a:ext cx="7480300" cy="1905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TotalTime>
  <Words>1619</Words>
  <Application>Microsoft Office PowerPoint</Application>
  <PresentationFormat>全屏显示(4:3)</PresentationFormat>
  <Paragraphs>146</Paragraphs>
  <Slides>33</Slides>
  <Notes>33</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Theme</vt:lpstr>
      <vt:lpstr>幻灯片 1</vt:lpstr>
      <vt:lpstr>MARKET TIMING 投資時機</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Market Increasing 市場增長</vt:lpstr>
      <vt:lpstr>幻灯片 16</vt:lpstr>
      <vt:lpstr>幻灯片 17</vt:lpstr>
      <vt:lpstr>Plateau 平穩時期</vt:lpstr>
      <vt:lpstr>幻灯片 19</vt:lpstr>
      <vt:lpstr>Market Decline 市場下滑</vt:lpstr>
      <vt:lpstr>幻灯片 21</vt:lpstr>
      <vt:lpstr>Market Cycles 市場週期</vt:lpstr>
      <vt:lpstr>幻灯片 23</vt:lpstr>
      <vt:lpstr>幻灯片 24</vt:lpstr>
      <vt:lpstr>幻灯片 25</vt:lpstr>
      <vt:lpstr>幻灯片 26</vt:lpstr>
      <vt:lpstr>幻灯片 27</vt:lpstr>
      <vt:lpstr>Buying Opportunities 買入機會</vt:lpstr>
      <vt:lpstr>幻灯片 29</vt:lpstr>
      <vt:lpstr>幻灯片 30</vt:lpstr>
      <vt:lpstr>幻灯片 31</vt:lpstr>
      <vt:lpstr>幻灯片 32</vt:lpstr>
      <vt:lpstr>幻灯片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TIMING</dc:title>
  <dc:creator>Jill</dc:creator>
  <cp:lastModifiedBy>zhuying</cp:lastModifiedBy>
  <cp:revision>25</cp:revision>
  <dcterms:created xsi:type="dcterms:W3CDTF">2011-11-28T22:15:37Z</dcterms:created>
  <dcterms:modified xsi:type="dcterms:W3CDTF">2011-12-02T14:59:11Z</dcterms:modified>
</cp:coreProperties>
</file>